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64" r:id="rId4"/>
    <p:sldId id="266" r:id="rId5"/>
    <p:sldId id="267" r:id="rId6"/>
    <p:sldId id="268" r:id="rId7"/>
    <p:sldId id="270" r:id="rId8"/>
    <p:sldId id="280" r:id="rId9"/>
    <p:sldId id="276" r:id="rId10"/>
    <p:sldId id="277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4"/>
    <p:restoredTop sz="85646"/>
  </p:normalViewPr>
  <p:slideViewPr>
    <p:cSldViewPr snapToGrid="0">
      <p:cViewPr varScale="1">
        <p:scale>
          <a:sx n="109" d="100"/>
          <a:sy n="109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7B7FD-84B5-6540-929C-9399CDF0A282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A0E7C-DC97-3E4A-9ADC-0C94F68352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30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Feature selection</a:t>
            </a:r>
          </a:p>
          <a:p>
            <a:r>
              <a:rPr kumimoji="1" lang="en-US" altLang="ko-KR" dirty="0"/>
              <a:t>Genotype derived batch effecting gene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76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Marker is DEG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9805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545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36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56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Markers</a:t>
            </a:r>
          </a:p>
          <a:p>
            <a:r>
              <a:rPr kumimoji="1" lang="en-US" altLang="ko-KR" dirty="0"/>
              <a:t>However, noise of batch effect</a:t>
            </a:r>
          </a:p>
          <a:p>
            <a:r>
              <a:rPr kumimoji="1" lang="en-US" altLang="ko-KR" dirty="0"/>
              <a:t>HVG fast.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209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Gene selection, or coordinate/gene expression adjustment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007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Strategy. </a:t>
            </a:r>
          </a:p>
          <a:p>
            <a:r>
              <a:rPr kumimoji="1" lang="en-US" altLang="ko-KR" dirty="0"/>
              <a:t>Batch effect gene removal</a:t>
            </a:r>
          </a:p>
          <a:p>
            <a:r>
              <a:rPr kumimoji="1" lang="en-US" altLang="ko-KR" dirty="0"/>
              <a:t>Marker gene rescue (different cell type </a:t>
            </a:r>
            <a:r>
              <a:rPr kumimoji="1" lang="en-US" altLang="ko-KR" dirty="0" err="1"/>
              <a:t>compotition</a:t>
            </a:r>
            <a:r>
              <a:rPr kumimoji="1" lang="en-US" altLang="ko-KR" dirty="0"/>
              <a:t>,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931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70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1407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52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harmony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3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0E7C-DC97-3E4A-9ADC-0C94F683529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251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46169-461C-1C46-63F2-4899D9DFF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5AA33-FE3A-AEE1-47C9-459287745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F2A36-B8BB-B96D-404D-F5DCC55B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6CE87-0A75-6E4B-9631-B20E0FE2DA69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0A62B-6DD0-DEC7-EE4E-74BCBC8F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9243C-6F2B-B2EC-4398-BE712C3C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65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5CA6-92E5-476A-D3BD-6C4057AA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E360DB-4343-383F-9FB6-9C2A0A616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FA9EA-C9A4-5C7C-8279-05490780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942C-4204-FF4D-9AD3-DB8A9EEE4CF3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0D5C5-E0DE-AF23-DE33-CEEA8DEB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C671B-62D7-03C3-1844-D457292C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60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9315D8-5852-4C77-AD91-41BB5BE80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9E9A80-6547-C241-3626-7256A511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9D92A-A754-BC59-B6EE-519E8EC0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0A7A-B154-0B48-827B-9ECCDC8BBE33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837AC-EBC4-1B46-8D9A-1D4A47CF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4B1CF-3680-527D-3306-20329F52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64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20120-D885-21A5-283B-9329541B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D94E5-8CC5-DB68-4C60-056B8268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43097-2433-E2A3-73F3-BA909031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124D-5547-3545-8238-F0B6F31902A0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7B32F-ADA3-1F05-D635-8C851AAD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C04C0-F4EC-0E5C-2A8A-1386281D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54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B0DDF-D311-EE47-0FC5-6E27D188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9A7A-0B92-C674-1495-E89068FA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817EC-5CF0-FD42-7422-71DCEF6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73E3-594F-8B4E-9D24-2A136D76D7F0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8BC90-A020-94D4-78A2-DF256470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FE6D8-B5EE-F397-EC04-CBECBDA8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12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799E8-455C-3549-A72C-B3A0009A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24E13-5770-ACD1-9474-F9A74B7C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DD844-AC85-E815-B24F-7EE38DCA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E14AF-E19A-1D84-BE6A-D9E068F3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308A-B09F-A642-BD75-CAFE5741E64F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9EA7D5-4647-F2DF-436C-E98463DB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AD584-9265-09C6-E9F0-4A0F955E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99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2C94-DB58-0872-964B-8E45B7F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48023-D5D3-2BB1-8545-F82EB212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0F614-075C-ACE1-48C1-B7759C7F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D6208-2C37-3093-391D-3301527AB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14A3AC-F3EE-570B-0067-DB888DC5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EE8577-A434-D610-2A13-6B7A0E12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FED-016E-F841-AEDB-13D71689C818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4290C-1A06-8163-DC4A-0A8D8DE6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B231AB-018B-F2D4-D693-ED64AABC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5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01ACA-1A67-02F8-16E3-2236C942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F0CF7A-9A36-9AFF-11CD-0057D644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41EE-E20D-694F-BB79-AD8E44B5E34F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F402D-EDFB-57B3-A5C0-B5597922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EA806-D5F4-89E1-07F3-407F19A2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21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4FECB1-4687-9359-3809-7A81A14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EF39-4265-5C42-961F-CF2A042D8251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C2CA02-B2D3-28DD-5077-A17200D7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4322B-6DEA-70B4-F2E3-2D957AFD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26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3FBF5-D8C2-6775-5877-92FB73C0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5C7AA-7057-ABCA-27B3-CE0091FF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3A6AA-3D49-6F62-284B-8BB45E83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4F85F-901E-B571-4178-415EC47C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641D-0E8A-ED42-8A03-858E99ABF729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03673-746D-266A-B230-B2C35533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CEE7C-FCDD-D6E9-CEAD-8EBBE96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1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D2CD4-5400-B3EA-CDDD-EA90EC5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B8A2DB-E764-C4A4-8471-363ACE555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7D372-2DE1-D32A-FBB7-FCA1C64CD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84743-5339-B75E-5BD1-04D3269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9ACF-EF73-5E44-AE6D-BC0AC419209A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2087A-A020-187C-1534-29DB432DF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CE968-D56D-B454-3566-1CE563BA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12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5E04A6-DBE2-A8F9-11D8-EDD3118D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2571C-BD77-A456-9950-6B2CFA16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477EA-3294-B126-6CC2-C49D0F2BD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32720C-556D-D64F-8AEB-FB030BBDEC1C}" type="datetime1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DF4A2-492E-BB6F-A25F-FC69E63F8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5082A-E644-E8AD-C7CA-B0F5C2F6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7212F-C586-C94F-A295-EFE2A5C6B9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35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4;p1">
            <a:extLst>
              <a:ext uri="{FF2B5EF4-FFF2-40B4-BE49-F238E27FC236}">
                <a16:creationId xmlns:a16="http://schemas.microsoft.com/office/drawing/2014/main" id="{B7578085-79B1-6C06-44DC-FCC90C94CB19}"/>
              </a:ext>
            </a:extLst>
          </p:cNvPr>
          <p:cNvCxnSpPr/>
          <p:nvPr/>
        </p:nvCxnSpPr>
        <p:spPr>
          <a:xfrm>
            <a:off x="0" y="4639112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18ECCA6B-01A6-02A7-B5E3-E70B2774089E}"/>
              </a:ext>
            </a:extLst>
          </p:cNvPr>
          <p:cNvSpPr txBox="1"/>
          <p:nvPr/>
        </p:nvSpPr>
        <p:spPr>
          <a:xfrm>
            <a:off x="3133530" y="4927611"/>
            <a:ext cx="592493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Ohbin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 Kwon,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 Youngchul Oh</a:t>
            </a:r>
            <a:endParaRPr lang="en-US" sz="1800" b="0" i="0" u="none" strike="noStrike" cap="none" dirty="0">
              <a:solidFill>
                <a:schemeClr val="dk1"/>
              </a:solidFill>
              <a:ea typeface="Tahoma" panose="020B0604030504040204" pitchFamily="34" charset="0"/>
              <a:cs typeface="Tahoma" panose="020B0604030504040204" pitchFamily="34" charset="0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P.I.: Heetak Lee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ea typeface="Tahoma" panose="020B0604030504040204" pitchFamily="34" charset="0"/>
              <a:cs typeface="Tahoma" panose="020B0604030504040204" pitchFamily="34" charset="0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2024. 8. </a:t>
            </a:r>
            <a:r>
              <a:rPr lang="en-US" altLang="ko-KR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22</a:t>
            </a:r>
            <a:endParaRPr lang="en-US" altLang="ko-KR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1800" b="0" i="0" u="none" strike="noStrike" cap="none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B.I. team, CGE, IBS </a:t>
            </a:r>
            <a:endParaRPr lang="en-US" altLang="ko-KR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ea typeface="Tahoma" panose="020B0604030504040204" pitchFamily="34" charset="0"/>
              <a:cs typeface="Tahoma" panose="020B0604030504040204" pitchFamily="34" charset="0"/>
              <a:sym typeface="Malgun Gothic"/>
            </a:endParaRPr>
          </a:p>
        </p:txBody>
      </p:sp>
      <p:pic>
        <p:nvPicPr>
          <p:cNvPr id="6" name="Google Shape;86;p1">
            <a:extLst>
              <a:ext uri="{FF2B5EF4-FFF2-40B4-BE49-F238E27FC236}">
                <a16:creationId xmlns:a16="http://schemas.microsoft.com/office/drawing/2014/main" id="{796FCE60-6DAB-1CFA-DDD6-0471DD2CA5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50" y="159212"/>
            <a:ext cx="2316587" cy="6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7;p1">
            <a:extLst>
              <a:ext uri="{FF2B5EF4-FFF2-40B4-BE49-F238E27FC236}">
                <a16:creationId xmlns:a16="http://schemas.microsoft.com/office/drawing/2014/main" id="{C7289100-F869-9790-7095-37EB9F9D3123}"/>
              </a:ext>
            </a:extLst>
          </p:cNvPr>
          <p:cNvSpPr txBox="1"/>
          <p:nvPr/>
        </p:nvSpPr>
        <p:spPr>
          <a:xfrm>
            <a:off x="415874" y="2351822"/>
            <a:ext cx="1136025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Biological Batch Resilient Gene Selection (</a:t>
            </a:r>
            <a:r>
              <a:rPr lang="en-US" altLang="ko-KR" sz="3200" b="1" dirty="0" err="1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BarGS</a:t>
            </a:r>
            <a:r>
              <a:rPr lang="en-US" altLang="ko-KR" sz="3200" b="1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)</a:t>
            </a:r>
          </a:p>
          <a:p>
            <a:pPr algn="ctr"/>
            <a:r>
              <a:rPr lang="en-US" altLang="ko-KR" sz="3200" b="1" dirty="0">
                <a:solidFill>
                  <a:schemeClr val="dk1"/>
                </a:solidFill>
                <a:ea typeface="Tahoma" panose="020B0604030504040204" pitchFamily="34" charset="0"/>
                <a:cs typeface="Tahoma" panose="020B0604030504040204" pitchFamily="34" charset="0"/>
                <a:sym typeface="Malgun Gothic"/>
              </a:rPr>
              <a:t>for different genotype data sets</a:t>
            </a:r>
            <a:endParaRPr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B64D0A-149A-E712-515D-122EFF166873}"/>
              </a:ext>
            </a:extLst>
          </p:cNvPr>
          <p:cNvGrpSpPr/>
          <p:nvPr/>
        </p:nvGrpSpPr>
        <p:grpSpPr>
          <a:xfrm>
            <a:off x="10246344" y="215243"/>
            <a:ext cx="1682905" cy="580312"/>
            <a:chOff x="10317440" y="250524"/>
            <a:chExt cx="1682905" cy="580312"/>
          </a:xfrm>
        </p:grpSpPr>
        <p:pic>
          <p:nvPicPr>
            <p:cNvPr id="9" name="그림 8" descr="텍스트, 폰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F86808A-676B-B675-1C98-88B472DFC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7440" y="250524"/>
              <a:ext cx="1682905" cy="58031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3CA82A-E2E4-5C4F-A712-B93C7E95E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407" t="39844" r="49570" b="52222"/>
            <a:stretch/>
          </p:blipFill>
          <p:spPr>
            <a:xfrm>
              <a:off x="10341251" y="545442"/>
              <a:ext cx="221354" cy="16368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0718B-46C3-7FBA-ACCC-9F71C141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79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Test dataset</a:t>
            </a:r>
            <a:endParaRPr kumimoji="1"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C4793-26E0-3A16-7EC2-5C836AD361D5}"/>
              </a:ext>
            </a:extLst>
          </p:cNvPr>
          <p:cNvSpPr txBox="1"/>
          <p:nvPr/>
        </p:nvSpPr>
        <p:spPr>
          <a:xfrm>
            <a:off x="333280" y="799588"/>
            <a:ext cx="383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After rescue 22 genes in DEGs</a:t>
            </a:r>
            <a:endParaRPr kumimoji="1"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0375E9-2EC5-F98E-76BE-F72068C22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8" y="1668834"/>
            <a:ext cx="4665945" cy="46659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5B4282-88A3-D1B6-F8E8-D98CE1DB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33" y="1668834"/>
            <a:ext cx="4665945" cy="46659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2E0AC-4373-80CA-3DA5-E0033BC7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43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Further plan</a:t>
            </a:r>
            <a:endParaRPr kumimoji="1"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18706-ED13-F2FE-C202-2E674643C918}"/>
              </a:ext>
            </a:extLst>
          </p:cNvPr>
          <p:cNvSpPr txBox="1"/>
          <p:nvPr/>
        </p:nvSpPr>
        <p:spPr>
          <a:xfrm>
            <a:off x="139617" y="1289537"/>
            <a:ext cx="91908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Test on different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Only cell type composition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Novel cell type appears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No cell type composition and no novel 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Test different DEG selection methods and marker discovery methods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DEG selection methods (Wilcox, MAST, t-test,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Improve marker selection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Apply to spatial transcriptome data analysis</a:t>
            </a:r>
            <a:endParaRPr kumimoji="1" lang="ko-KR" altLang="en-US" sz="2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E1055-FC6F-9E2E-B81B-E2DC7ADA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156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Any questions?</a:t>
            </a:r>
            <a:endParaRPr kumimoji="1" lang="ko-KR" altLang="en-US" sz="28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3ED067-C85F-6064-D87E-8DEC2B2E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79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Thank you!</a:t>
            </a:r>
            <a:endParaRPr kumimoji="1" lang="ko-KR" altLang="en-US" sz="28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A1849C-F83F-8FD0-55E9-53A24873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11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4BDBD-C24F-EE19-AC7A-80EC9CC19587}"/>
              </a:ext>
            </a:extLst>
          </p:cNvPr>
          <p:cNvSpPr txBox="1"/>
          <p:nvPr/>
        </p:nvSpPr>
        <p:spPr>
          <a:xfrm>
            <a:off x="139618" y="113265"/>
            <a:ext cx="112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The importance of feature selection in scRNA-Seq data analysis</a:t>
            </a:r>
            <a:endParaRPr kumimoji="1" lang="ko-KR" altLang="en-US" sz="2800" b="1" dirty="0"/>
          </a:p>
        </p:txBody>
      </p:sp>
      <p:pic>
        <p:nvPicPr>
          <p:cNvPr id="3" name="그림 2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0C64DC6-D262-20CF-CC49-30C972B2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4" y="1089525"/>
            <a:ext cx="5986224" cy="4397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AED95-C04F-BE69-0795-86B041B30F85}"/>
              </a:ext>
            </a:extLst>
          </p:cNvPr>
          <p:cNvSpPr txBox="1"/>
          <p:nvPr/>
        </p:nvSpPr>
        <p:spPr>
          <a:xfrm>
            <a:off x="6916615" y="2934521"/>
            <a:ext cx="478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b="1" dirty="0"/>
              <a:t>Highly variable genes may not reflect markers of cell types</a:t>
            </a:r>
            <a:endParaRPr kumimoji="1" lang="ko-KR" altLang="en-US" sz="2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E1B22-C445-A540-71E7-302DDC60E56A}"/>
              </a:ext>
            </a:extLst>
          </p:cNvPr>
          <p:cNvSpPr/>
          <p:nvPr/>
        </p:nvSpPr>
        <p:spPr>
          <a:xfrm>
            <a:off x="492369" y="3288464"/>
            <a:ext cx="3833446" cy="2198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AD3EB-6568-AE40-AFCE-3B041590EF0A}"/>
              </a:ext>
            </a:extLst>
          </p:cNvPr>
          <p:cNvSpPr txBox="1"/>
          <p:nvPr/>
        </p:nvSpPr>
        <p:spPr>
          <a:xfrm>
            <a:off x="315464" y="5738970"/>
            <a:ext cx="479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ym typeface="Wingdings" pitchFamily="2" charset="2"/>
              </a:rPr>
              <a:t> Standard feature selection methods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53FEC-AFB3-00F1-A4D1-EC4C767DDC10}"/>
              </a:ext>
            </a:extLst>
          </p:cNvPr>
          <p:cNvSpPr txBox="1"/>
          <p:nvPr/>
        </p:nvSpPr>
        <p:spPr>
          <a:xfrm>
            <a:off x="139618" y="6467736"/>
            <a:ext cx="325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(Cen, </a:t>
            </a:r>
            <a:r>
              <a:rPr kumimoji="1" lang="en-US" altLang="ko-KR" sz="1200" dirty="0" err="1"/>
              <a:t>Zihao</a:t>
            </a:r>
            <a:r>
              <a:rPr kumimoji="1" lang="en-US" altLang="ko-KR" sz="1200" dirty="0"/>
              <a:t>, et al., </a:t>
            </a:r>
            <a:r>
              <a:rPr kumimoji="1" lang="en-US" altLang="ko-KR" sz="1200" i="1" dirty="0"/>
              <a:t>Cell Rep Methods.</a:t>
            </a:r>
            <a:r>
              <a:rPr kumimoji="1" lang="en-US" altLang="ko-KR" sz="1200" dirty="0"/>
              <a:t>, 2024)</a:t>
            </a:r>
            <a:endParaRPr kumimoji="1" lang="ko-KR" altLang="en-US" sz="1200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DD910B6-8BD6-4C87-06FD-5BC9F264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240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4BDBD-C24F-EE19-AC7A-80EC9CC19587}"/>
              </a:ext>
            </a:extLst>
          </p:cNvPr>
          <p:cNvSpPr txBox="1"/>
          <p:nvPr/>
        </p:nvSpPr>
        <p:spPr>
          <a:xfrm>
            <a:off x="139618" y="113265"/>
            <a:ext cx="1120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Highly variable gene also contains batch effect driving genes</a:t>
            </a:r>
            <a:endParaRPr kumimoji="1" lang="ko-KR" alt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7BF2A-266F-B3DB-5887-B9E8D1E9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6"/>
          <a:stretch/>
        </p:blipFill>
        <p:spPr bwMode="auto">
          <a:xfrm>
            <a:off x="725769" y="1062962"/>
            <a:ext cx="3792943" cy="39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746B69-AC23-D535-10E9-9AFA3D43F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63"/>
          <a:stretch/>
        </p:blipFill>
        <p:spPr bwMode="auto">
          <a:xfrm>
            <a:off x="6768592" y="1062961"/>
            <a:ext cx="4076316" cy="39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A57F8C-F38C-C462-756E-2610AD232EDC}"/>
              </a:ext>
            </a:extLst>
          </p:cNvPr>
          <p:cNvSpPr txBox="1"/>
          <p:nvPr/>
        </p:nvSpPr>
        <p:spPr>
          <a:xfrm>
            <a:off x="1470419" y="5286467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before integration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AE2C1-609D-5639-DDE5-1D32126739AD}"/>
              </a:ext>
            </a:extLst>
          </p:cNvPr>
          <p:cNvSpPr txBox="1"/>
          <p:nvPr/>
        </p:nvSpPr>
        <p:spPr>
          <a:xfrm>
            <a:off x="7422987" y="5286467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after integration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82DAA-A5A2-7C13-78E0-CEFD1484684E}"/>
              </a:ext>
            </a:extLst>
          </p:cNvPr>
          <p:cNvSpPr txBox="1"/>
          <p:nvPr/>
        </p:nvSpPr>
        <p:spPr>
          <a:xfrm>
            <a:off x="5475916" y="2791609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ym typeface="Wingdings" pitchFamily="2" charset="2"/>
              </a:rPr>
              <a:t></a:t>
            </a:r>
            <a:endParaRPr kumimoji="1"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DD5FF-8D80-39D1-2EBD-8E1931135A12}"/>
              </a:ext>
            </a:extLst>
          </p:cNvPr>
          <p:cNvSpPr txBox="1"/>
          <p:nvPr/>
        </p:nvSpPr>
        <p:spPr>
          <a:xfrm>
            <a:off x="4455605" y="3530132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CCA, Harmony, BBKNN, etc.</a:t>
            </a:r>
            <a:endParaRPr kumimoji="1"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03BC5-73A4-03AA-3293-B6933BBDFDC4}"/>
              </a:ext>
            </a:extLst>
          </p:cNvPr>
          <p:cNvSpPr txBox="1"/>
          <p:nvPr/>
        </p:nvSpPr>
        <p:spPr>
          <a:xfrm>
            <a:off x="2569951" y="5898789"/>
            <a:ext cx="640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highlight>
                  <a:srgbClr val="FFFF00"/>
                </a:highlight>
                <a:sym typeface="Wingdings" pitchFamily="2" charset="2"/>
              </a:rPr>
              <a:t>Therefore, HVGs that contain batch-effect driving genes</a:t>
            </a:r>
            <a:endParaRPr kumimoji="1"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BE30C-5FCE-9680-B31C-4842B681348F}"/>
              </a:ext>
            </a:extLst>
          </p:cNvPr>
          <p:cNvSpPr txBox="1"/>
          <p:nvPr/>
        </p:nvSpPr>
        <p:spPr>
          <a:xfrm>
            <a:off x="139618" y="6489745"/>
            <a:ext cx="4782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(https://</a:t>
            </a:r>
            <a:r>
              <a:rPr kumimoji="1" lang="en-US" altLang="ko-KR" sz="1200" dirty="0" err="1"/>
              <a:t>satijalab.org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seurat</a:t>
            </a:r>
            <a:r>
              <a:rPr kumimoji="1" lang="en-US" altLang="ko-KR" sz="1200" dirty="0"/>
              <a:t>/articles/</a:t>
            </a:r>
            <a:r>
              <a:rPr kumimoji="1" lang="en-US" altLang="ko-KR" sz="1200" dirty="0" err="1"/>
              <a:t>integration_introduction.html</a:t>
            </a:r>
            <a:r>
              <a:rPr kumimoji="1" lang="en-US" altLang="ko-KR" sz="1200" dirty="0"/>
              <a:t>_</a:t>
            </a:r>
            <a:endParaRPr kumimoji="1" lang="ko-KR" altLang="en-US" sz="12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2DD8708-20A9-4BBB-5105-12688D73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919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4BDBD-C24F-EE19-AC7A-80EC9CC1958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Needed to filter out the Batch Effect causal genes in HVGs</a:t>
            </a:r>
            <a:endParaRPr kumimoji="1"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E49B8-E52F-9D04-A862-2DFF0723553B}"/>
              </a:ext>
            </a:extLst>
          </p:cNvPr>
          <p:cNvSpPr txBox="1"/>
          <p:nvPr/>
        </p:nvSpPr>
        <p:spPr>
          <a:xfrm>
            <a:off x="139617" y="1172308"/>
            <a:ext cx="11208320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BarGS</a:t>
            </a: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 algorithm identifies genes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from biological batches (e.g. genotype, or treatment)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that cell type marker genes (when different cell type composition)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b="1" dirty="0">
              <a:solidFill>
                <a:schemeClr val="dk1"/>
              </a:solidFill>
              <a:ea typeface="+mj-ea"/>
              <a:cs typeface="Tahoma" panose="020B0604030504040204" pitchFamily="34" charset="0"/>
              <a:sym typeface="Malgun Gothic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It will improve downstream analysis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the same cell type == same cluster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>
                <a:solidFill>
                  <a:schemeClr val="dk1"/>
                </a:solidFill>
                <a:ea typeface="+mj-ea"/>
                <a:cs typeface="Tahoma" panose="020B0604030504040204" pitchFamily="34" charset="0"/>
                <a:sym typeface="Malgun Gothic"/>
              </a:rPr>
              <a:t>detecting novel cell types.</a:t>
            </a:r>
            <a:endParaRPr lang="en-US" altLang="ko-KR" sz="2000" b="1" dirty="0">
              <a:solidFill>
                <a:schemeClr val="dk1"/>
              </a:solidFill>
              <a:ea typeface="+mj-ea"/>
              <a:cs typeface="Tahoma" panose="020B0604030504040204" pitchFamily="34" charset="0"/>
              <a:sym typeface="Malgun Gothic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8B25A97-6E3A-7EB8-2E72-3412BEFD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936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4BDBD-C24F-EE19-AC7A-80EC9CC1958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Overview of </a:t>
            </a:r>
            <a:r>
              <a:rPr kumimoji="1" lang="en-US" altLang="ko-KR" sz="2800" b="1" dirty="0" err="1"/>
              <a:t>BarGS</a:t>
            </a:r>
            <a:r>
              <a:rPr kumimoji="1" lang="en-US" altLang="ko-KR" sz="2800" b="1" dirty="0"/>
              <a:t> (in this hackathon)</a:t>
            </a:r>
            <a:endParaRPr kumimoji="1"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B8F55-07C6-1CBB-DCF2-C8DA06F5DC65}"/>
              </a:ext>
            </a:extLst>
          </p:cNvPr>
          <p:cNvSpPr txBox="1"/>
          <p:nvPr/>
        </p:nvSpPr>
        <p:spPr>
          <a:xfrm>
            <a:off x="240618" y="1680995"/>
            <a:ext cx="5013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highlight>
                  <a:srgbClr val="FFFF00"/>
                </a:highlight>
              </a:rPr>
              <a:t>2. Find DEGs  (biological batch effect)</a:t>
            </a:r>
            <a:endParaRPr kumimoji="1"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E80A5C8-BE53-576D-3954-19FD4C2B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AEC785-23E6-B5E0-09D2-C5EE54937945}"/>
              </a:ext>
            </a:extLst>
          </p:cNvPr>
          <p:cNvSpPr txBox="1"/>
          <p:nvPr/>
        </p:nvSpPr>
        <p:spPr>
          <a:xfrm>
            <a:off x="3370238" y="993802"/>
            <a:ext cx="545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highlight>
                  <a:srgbClr val="FFFF00"/>
                </a:highlight>
              </a:rPr>
              <a:t>1. HVG selection with Seurat </a:t>
            </a:r>
            <a:r>
              <a:rPr kumimoji="1" lang="en-US" altLang="ko-KR" sz="2000" b="1" dirty="0" err="1">
                <a:highlight>
                  <a:srgbClr val="FFFF00"/>
                </a:highlight>
              </a:rPr>
              <a:t>vst</a:t>
            </a:r>
            <a:r>
              <a:rPr kumimoji="1" lang="en-US" altLang="ko-KR" sz="2000" b="1" dirty="0">
                <a:highlight>
                  <a:srgbClr val="FFFF00"/>
                </a:highlight>
              </a:rPr>
              <a:t> method</a:t>
            </a:r>
            <a:endParaRPr kumimoji="1"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43E94-7427-45A2-16EA-39805DE46162}"/>
              </a:ext>
            </a:extLst>
          </p:cNvPr>
          <p:cNvSpPr txBox="1"/>
          <p:nvPr/>
        </p:nvSpPr>
        <p:spPr>
          <a:xfrm>
            <a:off x="357367" y="2368188"/>
            <a:ext cx="501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2-1. Pseudo-bulking</a:t>
            </a:r>
            <a:endParaRPr kumimoji="1"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2BC9BF-D091-F0FB-04F2-81C47C4575AD}"/>
              </a:ext>
            </a:extLst>
          </p:cNvPr>
          <p:cNvSpPr txBox="1"/>
          <p:nvPr/>
        </p:nvSpPr>
        <p:spPr>
          <a:xfrm>
            <a:off x="357367" y="2737520"/>
            <a:ext cx="56426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2-1-1. Sum of counts in each cells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2-1-2. Sorting cells by rank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2-1-3. Making 50 bins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2-1-4. Bootstrapping 30 cells in each bins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2-1-4. Merge selected cells (meta cell)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2-1-5. Iterating while make 1,000 meta cells</a:t>
            </a:r>
            <a:endParaRPr kumimoji="1"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97F7E8-9064-6584-FAD4-7857B6FB5AF9}"/>
              </a:ext>
            </a:extLst>
          </p:cNvPr>
          <p:cNvSpPr txBox="1"/>
          <p:nvPr/>
        </p:nvSpPr>
        <p:spPr>
          <a:xfrm>
            <a:off x="357367" y="5393896"/>
            <a:ext cx="501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2-2. Find differentially express genes (DEGs) using DESeq2</a:t>
            </a:r>
            <a:endParaRPr kumimoji="1"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32A599-A964-D2DF-14E3-C68E6687C8B2}"/>
              </a:ext>
            </a:extLst>
          </p:cNvPr>
          <p:cNvSpPr txBox="1"/>
          <p:nvPr/>
        </p:nvSpPr>
        <p:spPr>
          <a:xfrm>
            <a:off x="6706337" y="1745196"/>
            <a:ext cx="5013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FFFF00"/>
                </a:highlight>
              </a:rPr>
              <a:t>3. HVGs - DEGs</a:t>
            </a:r>
            <a:endParaRPr kumimoji="1"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8ABE2-3EB1-DB66-9F2E-49AD45B5A35C}"/>
              </a:ext>
            </a:extLst>
          </p:cNvPr>
          <p:cNvSpPr txBox="1"/>
          <p:nvPr/>
        </p:nvSpPr>
        <p:spPr>
          <a:xfrm>
            <a:off x="6706337" y="2368979"/>
            <a:ext cx="444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FFFF00"/>
                </a:highlight>
              </a:rPr>
              <a:t>4. Finding potential marker genes (MGs) in DEGs</a:t>
            </a:r>
            <a:endParaRPr kumimoji="1"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4E162E-BE6E-6A58-8E0E-2ECFB40B8F92}"/>
              </a:ext>
            </a:extLst>
          </p:cNvPr>
          <p:cNvSpPr txBox="1"/>
          <p:nvPr/>
        </p:nvSpPr>
        <p:spPr>
          <a:xfrm>
            <a:off x="6988547" y="3196850"/>
            <a:ext cx="481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4-1. entropy calculation in each gene sum(p</a:t>
            </a:r>
            <a:r>
              <a:rPr kumimoji="1" lang="en-US" altLang="ko-KR" b="1" baseline="-25000" dirty="0"/>
              <a:t>c </a:t>
            </a:r>
            <a:r>
              <a:rPr kumimoji="1" lang="en-US" altLang="ko-KR" b="1" dirty="0"/>
              <a:t>*log1p(p</a:t>
            </a:r>
            <a:r>
              <a:rPr kumimoji="1" lang="en-US" altLang="ko-KR" b="1" baseline="-25000" dirty="0"/>
              <a:t>c</a:t>
            </a:r>
            <a:r>
              <a:rPr kumimoji="1" lang="en-US" altLang="ko-KR" b="1" dirty="0"/>
              <a:t>))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6BB41-1A90-BC82-017F-A180D534FBB1}"/>
              </a:ext>
            </a:extLst>
          </p:cNvPr>
          <p:cNvSpPr txBox="1"/>
          <p:nvPr/>
        </p:nvSpPr>
        <p:spPr>
          <a:xfrm>
            <a:off x="6988547" y="3957895"/>
            <a:ext cx="481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4-2. Normalization</a:t>
            </a:r>
          </a:p>
          <a:p>
            <a:r>
              <a:rPr kumimoji="1" lang="en-US" altLang="ko-KR" b="1" dirty="0"/>
              <a:t>(Mean / entropy)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E08125-5E22-74DA-0894-4F51FB1F0744}"/>
              </a:ext>
            </a:extLst>
          </p:cNvPr>
          <p:cNvSpPr txBox="1"/>
          <p:nvPr/>
        </p:nvSpPr>
        <p:spPr>
          <a:xfrm>
            <a:off x="7019407" y="5113391"/>
            <a:ext cx="48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4-4. Find significant genes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FB237F-5267-9752-0FBA-3319F3E8A5B4}"/>
              </a:ext>
            </a:extLst>
          </p:cNvPr>
          <p:cNvSpPr txBox="1"/>
          <p:nvPr/>
        </p:nvSpPr>
        <p:spPr>
          <a:xfrm>
            <a:off x="7019407" y="4687370"/>
            <a:ext cx="481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4-3. Z-transformation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4A20F-C535-AA15-EDFF-39E38B1C4C50}"/>
              </a:ext>
            </a:extLst>
          </p:cNvPr>
          <p:cNvSpPr txBox="1"/>
          <p:nvPr/>
        </p:nvSpPr>
        <p:spPr>
          <a:xfrm>
            <a:off x="6706337" y="5730274"/>
            <a:ext cx="444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FFFF00"/>
                </a:highlight>
              </a:rPr>
              <a:t>5. HVGs – DEGs + MGs</a:t>
            </a:r>
            <a:endParaRPr kumimoji="1" lang="ko-KR" alt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38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Test dataset: gastric organoid with loss of RNF43 and/or ZNRF3 (RZ), and additional Kras</a:t>
            </a:r>
            <a:r>
              <a:rPr kumimoji="1" lang="en-US" altLang="ko-KR" sz="2800" b="1" baseline="30000" dirty="0"/>
              <a:t>G12D  </a:t>
            </a:r>
            <a:r>
              <a:rPr kumimoji="1" lang="en-US" altLang="ko-KR" sz="2800" b="1" dirty="0"/>
              <a:t>knock-in (RZK)</a:t>
            </a:r>
            <a:endParaRPr kumimoji="1" lang="ko-KR" altLang="en-US" sz="2800" b="1" dirty="0"/>
          </a:p>
        </p:txBody>
      </p:sp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40426D-9C45-8CB6-9101-3D2F9AC7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" y="1941534"/>
            <a:ext cx="6654722" cy="36472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2F44D4F-6C5A-C757-CEC4-1353722A7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98" b="71690"/>
          <a:stretch/>
        </p:blipFill>
        <p:spPr bwMode="auto">
          <a:xfrm>
            <a:off x="7507785" y="1941534"/>
            <a:ext cx="4455373" cy="42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EBA046E-CC81-37E2-F0EC-0233FBA2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05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Test dataset</a:t>
            </a:r>
            <a:endParaRPr kumimoji="1"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5CE41-FB89-67A0-4502-1329AE8DDCB0}"/>
              </a:ext>
            </a:extLst>
          </p:cNvPr>
          <p:cNvSpPr txBox="1"/>
          <p:nvPr/>
        </p:nvSpPr>
        <p:spPr>
          <a:xfrm>
            <a:off x="139617" y="6214751"/>
            <a:ext cx="478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Feature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HVGvst</a:t>
            </a:r>
            <a:r>
              <a:rPr kumimoji="1" lang="en-US" altLang="ko-KR" dirty="0"/>
              <a:t> (top = 2,000)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2B1487E-2191-8ECD-25B4-69650871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" y="1731651"/>
            <a:ext cx="4308231" cy="4308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547BD-266E-32E1-F0FF-7F8FE03C5FBF}"/>
              </a:ext>
            </a:extLst>
          </p:cNvPr>
          <p:cNvSpPr txBox="1"/>
          <p:nvPr/>
        </p:nvSpPr>
        <p:spPr>
          <a:xfrm>
            <a:off x="8360250" y="6197221"/>
            <a:ext cx="30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1,444 features (HVG – DEG)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C4793-26E0-3A16-7EC2-5C836AD361D5}"/>
              </a:ext>
            </a:extLst>
          </p:cNvPr>
          <p:cNvSpPr txBox="1"/>
          <p:nvPr/>
        </p:nvSpPr>
        <p:spPr>
          <a:xfrm>
            <a:off x="1280633" y="915350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Before removing DEG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77EAB-82E0-0BB0-1116-F0F13684BCE5}"/>
              </a:ext>
            </a:extLst>
          </p:cNvPr>
          <p:cNvSpPr txBox="1"/>
          <p:nvPr/>
        </p:nvSpPr>
        <p:spPr>
          <a:xfrm>
            <a:off x="8752311" y="913521"/>
            <a:ext cx="229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After removing DEG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2B35C-C4CA-8A68-70CD-E188530D9393}"/>
              </a:ext>
            </a:extLst>
          </p:cNvPr>
          <p:cNvSpPr txBox="1"/>
          <p:nvPr/>
        </p:nvSpPr>
        <p:spPr>
          <a:xfrm>
            <a:off x="4785929" y="5251188"/>
            <a:ext cx="244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Discarding 556 genes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D4D413-3967-3ADF-C535-34758501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149" y="1731650"/>
            <a:ext cx="4308231" cy="4308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D546BC-0DD0-830F-C404-D47548FAB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05" y="2642086"/>
            <a:ext cx="2487357" cy="2487357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B0A93F9-2252-B7D1-CCCF-83757440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15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Test dataset - After removing DEG</a:t>
            </a:r>
          </a:p>
          <a:p>
            <a:endParaRPr kumimoji="1"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D4D413-3967-3ADF-C535-34758501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9" y="1148681"/>
            <a:ext cx="5126360" cy="512636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B0A93F9-2252-B7D1-CCCF-83757440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C2CB0A-82FF-9BD6-614C-A3CECA88E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46" y="1089367"/>
            <a:ext cx="5126360" cy="51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875DD-212A-083A-A006-73854B676C57}"/>
              </a:ext>
            </a:extLst>
          </p:cNvPr>
          <p:cNvSpPr txBox="1"/>
          <p:nvPr/>
        </p:nvSpPr>
        <p:spPr>
          <a:xfrm>
            <a:off x="139617" y="113265"/>
            <a:ext cx="117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Test dataset</a:t>
            </a:r>
            <a:endParaRPr kumimoji="1"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C4793-26E0-3A16-7EC2-5C836AD361D5}"/>
              </a:ext>
            </a:extLst>
          </p:cNvPr>
          <p:cNvSpPr txBox="1"/>
          <p:nvPr/>
        </p:nvSpPr>
        <p:spPr>
          <a:xfrm>
            <a:off x="333280" y="799588"/>
            <a:ext cx="13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Entropy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79942-FFB2-DE14-C9B5-81B7EA05684F}"/>
              </a:ext>
            </a:extLst>
          </p:cNvPr>
          <p:cNvSpPr txBox="1"/>
          <p:nvPr/>
        </p:nvSpPr>
        <p:spPr>
          <a:xfrm>
            <a:off x="839244" y="5883530"/>
            <a:ext cx="21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Entropy histogram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26506-9826-11EB-F907-BAEB68C22F98}"/>
              </a:ext>
            </a:extLst>
          </p:cNvPr>
          <p:cNvSpPr txBox="1"/>
          <p:nvPr/>
        </p:nvSpPr>
        <p:spPr>
          <a:xfrm>
            <a:off x="5021055" y="5898430"/>
            <a:ext cx="260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270 genes are selected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DDEF0-70F7-1C64-545C-7AED1CEAAA95}"/>
              </a:ext>
            </a:extLst>
          </p:cNvPr>
          <p:cNvSpPr txBox="1"/>
          <p:nvPr/>
        </p:nvSpPr>
        <p:spPr>
          <a:xfrm>
            <a:off x="9049048" y="5877453"/>
            <a:ext cx="24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22 genes are rescued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C4B37C-FBA7-EF51-2067-A5F376A0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74" y="2586474"/>
            <a:ext cx="3159456" cy="31594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496E02-71D2-6DED-5A93-47AC9BB4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72" y="2454951"/>
            <a:ext cx="3159455" cy="31594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D341D2-B54A-E869-4CB7-F60B732B5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70" y="1979112"/>
            <a:ext cx="3766818" cy="3766818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10E94A3-D1C2-2D55-03A1-4A8DBA65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212F-C586-C94F-A295-EFE2A5C6B9D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46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526</Words>
  <Application>Microsoft Macintosh PowerPoint</Application>
  <PresentationFormat>와이드스크린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오영철(생명과학과)</dc:creator>
  <cp:lastModifiedBy>권오빈/22000038</cp:lastModifiedBy>
  <cp:revision>8</cp:revision>
  <dcterms:created xsi:type="dcterms:W3CDTF">2024-08-18T05:26:33Z</dcterms:created>
  <dcterms:modified xsi:type="dcterms:W3CDTF">2024-08-23T02:55:57Z</dcterms:modified>
</cp:coreProperties>
</file>